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2.xml" ContentType="application/vnd.openxmlformats-officedocument.presentationml.notesSlide+xml"/>
  <Override PartName="/ppt/media/image3.jpeg" ContentType="image/jpeg"/>
  <Override PartName="/ppt/notesSlides/notesSlide3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DCC"/>
          </a:solidFill>
        </a:fill>
      </a:tcStyle>
    </a:wholeTbl>
    <a:band2H>
      <a:tcTxStyle b="def" i="def"/>
      <a:tcStyle>
        <a:tcBdr/>
        <a:fill>
          <a:solidFill>
            <a:srgbClr val="E9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6DA"/>
          </a:solidFill>
        </a:fill>
      </a:tcStyle>
    </a:wholeTbl>
    <a:band2H>
      <a:tcTxStyle b="def" i="def"/>
      <a:tcStyle>
        <a:tcBdr/>
        <a:fill>
          <a:solidFill>
            <a:srgbClr val="E9EC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F6D0"/>
          </a:solidFill>
        </a:fill>
      </a:tcStyle>
    </a:wholeTbl>
    <a:band2H>
      <a:tcTxStyle b="def" i="def"/>
      <a:tcStyle>
        <a:tcBdr/>
        <a:fill>
          <a:solidFill>
            <a:srgbClr val="F8FA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DCC"/>
          </a:solidFill>
        </a:fill>
      </a:tcStyle>
    </a:wholeTbl>
    <a:band2H>
      <a:tcTxStyle b="def" i="def"/>
      <a:tcStyle>
        <a:tcBdr/>
        <a:fill>
          <a:solidFill>
            <a:srgbClr val="E9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DCC"/>
          </a:solidFill>
        </a:fill>
      </a:tcStyle>
    </a:wholeTbl>
    <a:band2H>
      <a:tcTxStyle b="def" i="def"/>
      <a:tcStyle>
        <a:tcBdr/>
        <a:fill>
          <a:solidFill>
            <a:srgbClr val="E9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connected</a:t>
            </a:r>
          </a:p>
          <a:p>
            <a:pPr/>
          </a:p>
          <a:p>
            <a:pPr marL="140368" indent="-140368">
              <a:buSzPct val="100000"/>
              <a:buChar char="-"/>
            </a:pPr>
            <a:r>
              <a:t>Self introduction</a:t>
            </a:r>
          </a:p>
          <a:p>
            <a:pPr marL="140368" indent="-140368">
              <a:buSzPct val="100000"/>
              <a:buChar char="-"/>
            </a:pPr>
            <a:r>
              <a:t>Engagement questions</a:t>
            </a:r>
          </a:p>
          <a:p>
            <a:pPr marL="140368" indent="-140368">
              <a:buSzPct val="100000"/>
              <a:buChar char="-"/>
            </a:pPr>
            <a:r>
              <a:t>Will have gifts if you can answer questions</a:t>
            </a:r>
          </a:p>
          <a:p>
            <a:pPr/>
          </a:p>
          <a:p>
            <a:pPr/>
            <a:r>
              <a:t>——</a:t>
            </a:r>
          </a:p>
          <a:p>
            <a:pPr/>
          </a:p>
          <a:p>
            <a:pPr marL="140368" indent="-140368">
              <a:buSzPct val="100000"/>
              <a:buChar char="-"/>
            </a:pPr>
            <a:r>
              <a:t>How many of you didn’t know HTML/CSS before?</a:t>
            </a:r>
          </a:p>
          <a:p>
            <a:pPr marL="140368" indent="-140368">
              <a:buSzPct val="100000"/>
              <a:buChar char="-"/>
            </a:pPr>
            <a:r>
              <a:t>How many of you already know HTML/CSS?</a:t>
            </a:r>
          </a:p>
          <a:p>
            <a:pPr marL="140368" indent="-140368">
              <a:buSzPct val="100000"/>
              <a:buChar char="-"/>
            </a:pPr>
            <a:r>
              <a:t>How many of you never heard about HTML/CSS?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Lets share your goals with your friends in a very short sentence &amp; easy to remember.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Format: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Your name</a:t>
            </a:r>
          </a:p>
          <a:p>
            <a:pPr>
              <a:defRPr sz="1100"/>
            </a:pPr>
            <a:r>
              <a:t>Your current work</a:t>
            </a:r>
          </a:p>
          <a:p>
            <a:pPr>
              <a:defRPr sz="1100"/>
            </a:pPr>
            <a:r>
              <a:t>Your goal in short sentence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TEAM UP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Divide class into small groups of 4 people, then vote a leader for each.</a:t>
            </a:r>
          </a:p>
          <a:p>
            <a:pPr>
              <a:defRPr sz="1100"/>
            </a:pPr>
            <a:r>
              <a:t>A group need to work together to help all members finish the lab on time.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;p3"/>
          <p:cNvSpPr/>
          <p:nvPr/>
        </p:nvSpPr>
        <p:spPr>
          <a:xfrm flipH="1">
            <a:off x="7595937" y="613632"/>
            <a:ext cx="1081626" cy="1499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8575">
            <a:solidFill>
              <a:srgbClr val="CCA677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" name="Google Shape;16;p3"/>
          <p:cNvSpPr/>
          <p:nvPr/>
        </p:nvSpPr>
        <p:spPr>
          <a:xfrm flipH="1" rot="10800000">
            <a:off x="466424" y="4744470"/>
            <a:ext cx="1081627" cy="1499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8575">
            <a:solidFill>
              <a:srgbClr val="CCA677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773700" y="2408600"/>
            <a:ext cx="7596600" cy="2040901"/>
          </a:xfrm>
          <a:prstGeom prst="rect">
            <a:avLst/>
          </a:prstGeom>
        </p:spPr>
        <p:txBody>
          <a:bodyPr anchor="ctr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half" idx="1"/>
          </p:nvPr>
        </p:nvSpPr>
        <p:spPr>
          <a:xfrm>
            <a:off x="311699" y="1633633"/>
            <a:ext cx="3999902" cy="44721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buFont typeface="Open Sans Regular"/>
              <a:defRPr sz="14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965200" indent="-355600">
              <a:buSzPts val="1400"/>
              <a:buFont typeface="Open Sans Regular"/>
              <a:defRPr sz="1400"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1422400" indent="-355600">
              <a:buSzPts val="1400"/>
              <a:buFont typeface="Open Sans Regular"/>
              <a:defRPr sz="1400"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1879600" indent="-355600">
              <a:buSzPts val="1400"/>
              <a:buFont typeface="Open Sans Regular"/>
              <a:defRPr sz="1400"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2336800" indent="-355600">
              <a:buSzPts val="1400"/>
              <a:buFont typeface="Open Sans Regular"/>
              <a:defRPr sz="1400">
                <a:latin typeface="Open Sans Regular"/>
                <a:ea typeface="Open Sans Regular"/>
                <a:cs typeface="Open Sans Regular"/>
                <a:sym typeface="Open Sans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22;p4"/>
          <p:cNvSpPr txBox="1"/>
          <p:nvPr>
            <p:ph type="body" sz="half" idx="13"/>
          </p:nvPr>
        </p:nvSpPr>
        <p:spPr>
          <a:xfrm>
            <a:off x="4832399" y="1633633"/>
            <a:ext cx="3999902" cy="44721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buFont typeface="Open Sans Regular"/>
              <a:defRPr sz="1400">
                <a:latin typeface="Open Sans Regular"/>
                <a:ea typeface="Open Sans Regular"/>
                <a:cs typeface="Open Sans Regular"/>
                <a:sym typeface="Open Sans Regular"/>
              </a:defRPr>
            </a:pP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311699" y="740799"/>
            <a:ext cx="2808001" cy="1007702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311699" y="1865866"/>
            <a:ext cx="2808001" cy="3713102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buFont typeface="Open Sans Regular"/>
              <a:defRPr sz="12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914400" indent="-304800">
              <a:buSzPts val="1200"/>
              <a:buFont typeface="Open Sans Regular"/>
              <a:defRPr sz="1200"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1371600" indent="-304800">
              <a:buSzPts val="1200"/>
              <a:buFont typeface="Open Sans Regular"/>
              <a:defRPr sz="1200"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1828800" indent="-304800">
              <a:buSzPts val="1200"/>
              <a:buFont typeface="Open Sans Regular"/>
              <a:defRPr sz="1200"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2286000" indent="-304800">
              <a:buSzPts val="1200"/>
              <a:buFont typeface="Open Sans Regular"/>
              <a:defRPr sz="1200">
                <a:latin typeface="Open Sans Regular"/>
                <a:ea typeface="Open Sans Regular"/>
                <a:cs typeface="Open Sans Regular"/>
                <a:sym typeface="Open Sans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33;p7"/>
          <p:cNvSpPr/>
          <p:nvPr/>
        </p:nvSpPr>
        <p:spPr>
          <a:xfrm>
            <a:off x="0" y="6727600"/>
            <a:ext cx="9144000" cy="130501"/>
          </a:xfrm>
          <a:prstGeom prst="rect">
            <a:avLst/>
          </a:prstGeom>
          <a:solidFill>
            <a:srgbClr val="CCA677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490250" y="600199"/>
            <a:ext cx="5878801" cy="5454302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37;p8"/>
          <p:cNvSpPr/>
          <p:nvPr/>
        </p:nvSpPr>
        <p:spPr>
          <a:xfrm>
            <a:off x="4572000" y="-33"/>
            <a:ext cx="4572000" cy="6858001"/>
          </a:xfrm>
          <a:prstGeom prst="rect">
            <a:avLst/>
          </a:prstGeom>
          <a:solidFill>
            <a:srgbClr val="98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xfrm>
            <a:off x="265500" y="1239032"/>
            <a:ext cx="4045200" cy="2381701"/>
          </a:xfrm>
          <a:prstGeom prst="rect">
            <a:avLst/>
          </a:prstGeom>
        </p:spPr>
        <p:txBody>
          <a:bodyPr/>
          <a:lstStyle>
            <a:lvl1pPr algn="ctr">
              <a:defRPr sz="4200">
                <a:solidFill>
                  <a:srgbClr val="FF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quarter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4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4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4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4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Google Shape;40;p8"/>
          <p:cNvSpPr txBox="1"/>
          <p:nvPr>
            <p:ph type="body" sz="half" idx="13"/>
          </p:nvPr>
        </p:nvSpPr>
        <p:spPr>
          <a:xfrm>
            <a:off x="4939500" y="965599"/>
            <a:ext cx="3837000" cy="4926902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buFont typeface="Open Sans Regular"/>
              <a:defRPr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sz="quarter" idx="1"/>
          </p:nvPr>
        </p:nvSpPr>
        <p:spPr>
          <a:xfrm>
            <a:off x="319499" y="5625232"/>
            <a:ext cx="5998802" cy="798302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400"/>
            </a:lvl1pPr>
            <a:lvl2pPr marL="1141185" indent="-544285">
              <a:lnSpc>
                <a:spcPct val="100000"/>
              </a:lnSpc>
              <a:buClrTx/>
              <a:buSzPts val="2400"/>
              <a:buFontTx/>
              <a:defRPr sz="2400"/>
            </a:lvl2pPr>
            <a:lvl3pPr marL="1598385" indent="-544285">
              <a:lnSpc>
                <a:spcPct val="100000"/>
              </a:lnSpc>
              <a:buClrTx/>
              <a:buSzPts val="2400"/>
              <a:buFontTx/>
              <a:defRPr sz="2400"/>
            </a:lvl3pPr>
            <a:lvl4pPr marL="2055585" indent="-544285">
              <a:lnSpc>
                <a:spcPct val="100000"/>
              </a:lnSpc>
              <a:buClrTx/>
              <a:buSzPts val="2400"/>
              <a:buFontTx/>
              <a:defRPr sz="2400"/>
            </a:lvl4pPr>
            <a:lvl5pPr marL="2512785" indent="-544285">
              <a:lnSpc>
                <a:spcPct val="100000"/>
              </a:lnSpc>
              <a:buClrTx/>
              <a:buSzPts val="2400"/>
              <a:buFontTx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46;p10"/>
          <p:cNvSpPr/>
          <p:nvPr/>
        </p:nvSpPr>
        <p:spPr>
          <a:xfrm>
            <a:off x="0" y="6727600"/>
            <a:ext cx="9144000" cy="130501"/>
          </a:xfrm>
          <a:prstGeom prst="rect">
            <a:avLst/>
          </a:prstGeom>
          <a:solidFill>
            <a:srgbClr val="CCA677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311699" y="1276166"/>
            <a:ext cx="8520602" cy="2838301"/>
          </a:xfrm>
          <a:prstGeom prst="rect">
            <a:avLst/>
          </a:prstGeom>
        </p:spPr>
        <p:txBody>
          <a:bodyPr anchor="ctr"/>
          <a:lstStyle>
            <a:lvl1pPr algn="ctr">
              <a:defRPr sz="16000">
                <a:solidFill>
                  <a:srgbClr val="CCA677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311699" y="4216000"/>
            <a:ext cx="8520602" cy="1428901"/>
          </a:xfrm>
          <a:prstGeom prst="rect">
            <a:avLst/>
          </a:prstGeom>
        </p:spPr>
        <p:txBody>
          <a:bodyPr/>
          <a:lstStyle>
            <a:lvl1pPr algn="ctr">
              <a:buFont typeface="Open Sans Regular"/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algn="ctr">
              <a:buFont typeface="Open Sans Regular"/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algn="ctr">
              <a:buFont typeface="Open Sans Regular"/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algn="ctr">
              <a:buFont typeface="Open Sans Regular"/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algn="ctr">
              <a:buFont typeface="Open Sans Regular"/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2"/>
          <p:cNvSpPr/>
          <p:nvPr/>
        </p:nvSpPr>
        <p:spPr>
          <a:xfrm>
            <a:off x="0" y="6727600"/>
            <a:ext cx="9144000" cy="130501"/>
          </a:xfrm>
          <a:prstGeom prst="rect">
            <a:avLst/>
          </a:prstGeom>
          <a:solidFill>
            <a:srgbClr val="CC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11699" y="1633633"/>
            <a:ext cx="8520602" cy="447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684383" y="6314125"/>
            <a:ext cx="336775" cy="331695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56;p12" descr="Google Shape;56;p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9739" y="5847727"/>
            <a:ext cx="960567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Google Shape;57;p12"/>
          <p:cNvSpPr txBox="1"/>
          <p:nvPr>
            <p:ph type="title"/>
          </p:nvPr>
        </p:nvSpPr>
        <p:spPr>
          <a:xfrm>
            <a:off x="773700" y="1575750"/>
            <a:ext cx="7596600" cy="2503283"/>
          </a:xfrm>
          <a:prstGeom prst="rect">
            <a:avLst/>
          </a:prstGeom>
        </p:spPr>
        <p:txBody>
          <a:bodyPr/>
          <a:lstStyle/>
          <a:p>
            <a:pPr defTabSz="841247">
              <a:defRPr sz="4416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Web Overview</a:t>
            </a:r>
          </a:p>
          <a:p>
            <a:pPr defTabSz="841247">
              <a:defRPr sz="4416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sz="2944"/>
              <a:t>&amp;</a:t>
            </a:r>
            <a:r>
              <a:t> </a:t>
            </a:r>
          </a:p>
          <a:p>
            <a:pPr defTabSz="841247">
              <a:defRPr sz="4416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Introduction to HTML</a:t>
            </a:r>
          </a:p>
        </p:txBody>
      </p:sp>
      <p:sp>
        <p:nvSpPr>
          <p:cNvPr id="107" name="Google Shape;58;p12"/>
          <p:cNvSpPr txBox="1"/>
          <p:nvPr/>
        </p:nvSpPr>
        <p:spPr>
          <a:xfrm>
            <a:off x="2768250" y="5183149"/>
            <a:ext cx="3607500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Presented by: Hau Nguyen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71;p14"/>
          <p:cNvSpPr txBox="1"/>
          <p:nvPr>
            <p:ph type="title"/>
          </p:nvPr>
        </p:nvSpPr>
        <p:spPr>
          <a:xfrm>
            <a:off x="311699" y="1925258"/>
            <a:ext cx="8520602" cy="3007501"/>
          </a:xfrm>
          <a:prstGeom prst="rect">
            <a:avLst/>
          </a:prstGeom>
        </p:spPr>
        <p:txBody>
          <a:bodyPr anchor="ctr"/>
          <a:lstStyle>
            <a:lvl1pPr algn="ctr">
              <a:defRPr sz="4200"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Web Overview</a:t>
            </a:r>
          </a:p>
        </p:txBody>
      </p:sp>
      <p:pic>
        <p:nvPicPr>
          <p:cNvPr id="150" name="Google Shape;72;p14" descr="Google Shape;7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77;p15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Web Overview</a:t>
            </a:r>
          </a:p>
        </p:txBody>
      </p:sp>
      <p:pic>
        <p:nvPicPr>
          <p:cNvPr id="153" name="Google Shape;79;p15" descr="Google Shape;79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Google Shape;59;p12" descr="Google Shape;59;p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9628" y="4464150"/>
            <a:ext cx="5486401" cy="13930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oogle Shape;60;p12"/>
          <p:cNvGrpSpPr/>
          <p:nvPr/>
        </p:nvGrpSpPr>
        <p:grpSpPr>
          <a:xfrm>
            <a:off x="74413" y="2877047"/>
            <a:ext cx="1754982" cy="558405"/>
            <a:chOff x="0" y="0"/>
            <a:chExt cx="1754981" cy="558403"/>
          </a:xfrm>
        </p:grpSpPr>
        <p:sp>
          <p:nvSpPr>
            <p:cNvPr id="155" name="Rectangle"/>
            <p:cNvSpPr/>
            <p:nvPr/>
          </p:nvSpPr>
          <p:spPr>
            <a:xfrm>
              <a:off x="-1" y="0"/>
              <a:ext cx="1754983" cy="55840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222D32"/>
                  </a:solidFill>
                </a:defRPr>
              </a:pPr>
            </a:p>
          </p:txBody>
        </p:sp>
        <p:sp>
          <p:nvSpPr>
            <p:cNvPr id="156" name="Front-end (HTML, CSS, JS)"/>
            <p:cNvSpPr txBox="1"/>
            <p:nvPr/>
          </p:nvSpPr>
          <p:spPr>
            <a:xfrm>
              <a:off x="-1" y="95879"/>
              <a:ext cx="1754983" cy="366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000">
                  <a:solidFill>
                    <a:srgbClr val="222D32"/>
                  </a:solidFill>
                </a:defRPr>
              </a:pPr>
              <a:r>
                <a:t>Front-end</a:t>
              </a:r>
              <a:br/>
              <a:r>
                <a:t>(HTML, CSS, JS)</a:t>
              </a:r>
            </a:p>
          </p:txBody>
        </p:sp>
      </p:grpSp>
      <p:grpSp>
        <p:nvGrpSpPr>
          <p:cNvPr id="160" name="Google Shape;61;p12"/>
          <p:cNvGrpSpPr/>
          <p:nvPr/>
        </p:nvGrpSpPr>
        <p:grpSpPr>
          <a:xfrm>
            <a:off x="7405092" y="2902049"/>
            <a:ext cx="1664495" cy="557214"/>
            <a:chOff x="0" y="0"/>
            <a:chExt cx="1664493" cy="557212"/>
          </a:xfrm>
        </p:grpSpPr>
        <p:sp>
          <p:nvSpPr>
            <p:cNvPr id="158" name="Rectangle"/>
            <p:cNvSpPr/>
            <p:nvPr/>
          </p:nvSpPr>
          <p:spPr>
            <a:xfrm>
              <a:off x="0" y="0"/>
              <a:ext cx="1664494" cy="55721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/>
              </a:pPr>
            </a:p>
          </p:txBody>
        </p:sp>
        <p:sp>
          <p:nvSpPr>
            <p:cNvPr id="159" name="Back-end (Database, API,…)"/>
            <p:cNvSpPr txBox="1"/>
            <p:nvPr/>
          </p:nvSpPr>
          <p:spPr>
            <a:xfrm>
              <a:off x="0" y="95283"/>
              <a:ext cx="1664494" cy="366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000">
                  <a:solidFill>
                    <a:schemeClr val="accent5"/>
                  </a:solidFill>
                </a:defRPr>
              </a:pPr>
              <a:r>
                <a:t>Back-end</a:t>
              </a:r>
              <a:br/>
              <a:r>
                <a:t>(Database, API,…)</a:t>
              </a:r>
            </a:p>
          </p:txBody>
        </p:sp>
      </p:grpSp>
      <p:pic>
        <p:nvPicPr>
          <p:cNvPr id="161" name="Google Shape;62;p12" descr="Google Shape;62;p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0109" y="1779291"/>
            <a:ext cx="5424489" cy="2806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77;p15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Overview</a:t>
            </a:r>
          </a:p>
        </p:txBody>
      </p:sp>
      <p:pic>
        <p:nvPicPr>
          <p:cNvPr id="164" name="Google Shape;79;p15" descr="Google Shape;79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front-back-end.png" descr="front-back-e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0978" y="2766"/>
            <a:ext cx="9745956" cy="6733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77;p15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Technologies that drive the web</a:t>
            </a:r>
          </a:p>
        </p:txBody>
      </p:sp>
      <p:pic>
        <p:nvPicPr>
          <p:cNvPr id="168" name="Google Shape;79;p15" descr="Google Shape;79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Google Shape;69;p13" descr="Google Shape;69;p13"/>
          <p:cNvPicPr>
            <a:picLocks noChangeAspect="1"/>
          </p:cNvPicPr>
          <p:nvPr/>
        </p:nvPicPr>
        <p:blipFill>
          <a:blip r:embed="rId3">
            <a:extLst/>
          </a:blip>
          <a:srcRect l="0" t="15527" r="0" b="16803"/>
          <a:stretch>
            <a:fillRect/>
          </a:stretch>
        </p:blipFill>
        <p:spPr>
          <a:xfrm>
            <a:off x="1691679" y="1924891"/>
            <a:ext cx="5760721" cy="3341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96;p17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What is HTML/CSS actually!??</a:t>
            </a:r>
          </a:p>
        </p:txBody>
      </p:sp>
      <p:pic>
        <p:nvPicPr>
          <p:cNvPr id="172" name="Google Shape;97;p17" descr="Google Shape;97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Google Shape;98;p17" descr="Google Shape;98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9281" y="1682132"/>
            <a:ext cx="5505451" cy="4791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71;p14"/>
          <p:cNvSpPr txBox="1"/>
          <p:nvPr>
            <p:ph type="title"/>
          </p:nvPr>
        </p:nvSpPr>
        <p:spPr>
          <a:xfrm>
            <a:off x="311699" y="1925258"/>
            <a:ext cx="8520602" cy="3007501"/>
          </a:xfrm>
          <a:prstGeom prst="rect">
            <a:avLst/>
          </a:prstGeom>
        </p:spPr>
        <p:txBody>
          <a:bodyPr anchor="ctr"/>
          <a:lstStyle/>
          <a:p>
            <a:pPr algn="ctr">
              <a:defRPr sz="4200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What is </a:t>
            </a:r>
            <a:r>
              <a:rPr>
                <a:solidFill>
                  <a:srgbClr val="CC0000"/>
                </a:solidFill>
              </a:rPr>
              <a:t>HTML</a:t>
            </a:r>
            <a:r>
              <a:t>?</a:t>
            </a:r>
          </a:p>
        </p:txBody>
      </p:sp>
      <p:pic>
        <p:nvPicPr>
          <p:cNvPr id="177" name="Google Shape;72;p14" descr="Google Shape;7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What is </a:t>
            </a:r>
            <a:r>
              <a:rPr>
                <a:solidFill>
                  <a:srgbClr val="BB261A"/>
                </a:solidFill>
              </a:rPr>
              <a:t>HTML</a:t>
            </a:r>
            <a:r>
              <a:t>?</a:t>
            </a:r>
          </a:p>
        </p:txBody>
      </p:sp>
      <p:pic>
        <p:nvPicPr>
          <p:cNvPr id="180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1" name="Table 1"/>
          <p:cNvGraphicFramePr/>
          <p:nvPr/>
        </p:nvGraphicFramePr>
        <p:xfrm>
          <a:off x="460636" y="2980037"/>
          <a:ext cx="8222728" cy="25410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740909"/>
                <a:gridCol w="2740909"/>
                <a:gridCol w="2740909"/>
              </a:tblGrid>
              <a:tr h="2541020">
                <a:tc>
                  <a:txBody>
                    <a:bodyPr/>
                    <a:lstStyle/>
                    <a:p>
                      <a:pPr algn="ctr">
                        <a:defRPr sz="4000">
                          <a:solidFill>
                            <a:srgbClr val="FF0000"/>
                          </a:solidFill>
                          <a:sym typeface="Arial"/>
                        </a:defRPr>
                      </a:pPr>
                      <a:r>
                        <a:t>H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yper</a:t>
                      </a:r>
                      <a:r>
                        <a:t>T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ext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C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4000">
                          <a:solidFill>
                            <a:srgbClr val="FF0000"/>
                          </a:solidFill>
                          <a:sym typeface="Arial"/>
                        </a:defRPr>
                      </a:pPr>
                      <a:r>
                        <a:t>M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arkup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C00000"/>
                      </a:solidFill>
                    </a:lnL>
                    <a:lnR w="12700">
                      <a:solidFill>
                        <a:srgbClr val="C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4000">
                          <a:solidFill>
                            <a:srgbClr val="FF0000"/>
                          </a:solidFill>
                          <a:sym typeface="Arial"/>
                        </a:defRPr>
                      </a:pPr>
                      <a:r>
                        <a:t>L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anguage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C00000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8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9311" y="1708234"/>
            <a:ext cx="1315165" cy="1315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>
                <a:solidFill>
                  <a:srgbClr val="BB261A"/>
                </a:solidFill>
              </a:rPr>
              <a:t>HyperText</a:t>
            </a:r>
            <a:r>
              <a:t> Markup Language</a:t>
            </a:r>
          </a:p>
        </p:txBody>
      </p:sp>
      <p:pic>
        <p:nvPicPr>
          <p:cNvPr id="185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4082" y="1593383"/>
            <a:ext cx="4835836" cy="4439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HyperText</a:t>
            </a:r>
            <a:r>
              <a:t> </a:t>
            </a:r>
            <a:r>
              <a:rPr>
                <a:solidFill>
                  <a:srgbClr val="BB261A"/>
                </a:solidFill>
              </a:rPr>
              <a:t>Markup</a:t>
            </a:r>
            <a:r>
              <a:t> Language</a:t>
            </a:r>
          </a:p>
        </p:txBody>
      </p:sp>
      <p:pic>
        <p:nvPicPr>
          <p:cNvPr id="189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835" y="3008589"/>
            <a:ext cx="4341384" cy="2034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9238" y="3128330"/>
            <a:ext cx="3865927" cy="179476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extBox 3"/>
          <p:cNvSpPr txBox="1"/>
          <p:nvPr/>
        </p:nvSpPr>
        <p:spPr>
          <a:xfrm>
            <a:off x="3570644" y="2393421"/>
            <a:ext cx="195943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/>
            </a:pPr>
            <a:r>
              <a:t>Markup with </a:t>
            </a:r>
            <a:r>
              <a:rPr>
                <a:solidFill>
                  <a:srgbClr val="C00000"/>
                </a:solidFill>
              </a:rPr>
              <a:t>tags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HyperText Markup </a:t>
            </a:r>
            <a:r>
              <a:rPr>
                <a:solidFill>
                  <a:srgbClr val="BB261A"/>
                </a:solidFill>
              </a:rPr>
              <a:t>Language</a:t>
            </a:r>
          </a:p>
        </p:txBody>
      </p:sp>
      <p:pic>
        <p:nvPicPr>
          <p:cNvPr id="195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725" y="2414470"/>
            <a:ext cx="4952550" cy="2242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1076" y="5094550"/>
            <a:ext cx="1701850" cy="748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43;p24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About me</a:t>
            </a:r>
          </a:p>
        </p:txBody>
      </p:sp>
      <p:sp>
        <p:nvSpPr>
          <p:cNvPr id="112" name="Google Shape;144;p24"/>
          <p:cNvSpPr txBox="1"/>
          <p:nvPr>
            <p:ph type="body" idx="1"/>
          </p:nvPr>
        </p:nvSpPr>
        <p:spPr>
          <a:xfrm>
            <a:off x="311699" y="1633633"/>
            <a:ext cx="8520602" cy="4121701"/>
          </a:xfrm>
          <a:prstGeom prst="rect">
            <a:avLst/>
          </a:prstGeom>
        </p:spPr>
        <p:txBody>
          <a:bodyPr/>
          <a:lstStyle/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Open, Friendly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University of Science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Fullstack at KMS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Leader at Gee Pacific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SSE at fram^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Tutor/Instructor at Nordic Coder</a:t>
            </a:r>
          </a:p>
        </p:txBody>
      </p:sp>
      <p:pic>
        <p:nvPicPr>
          <p:cNvPr id="113" name="Google Shape;145;p24" descr="Google Shape;14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Anh-Hậu1-1.jpg" descr="Anh-Hậu1-1.jpg"/>
          <p:cNvPicPr>
            <a:picLocks noChangeAspect="1"/>
          </p:cNvPicPr>
          <p:nvPr/>
        </p:nvPicPr>
        <p:blipFill>
          <a:blip r:embed="rId3">
            <a:extLst/>
          </a:blip>
          <a:srcRect l="836" t="832" r="832" b="832"/>
          <a:stretch>
            <a:fillRect/>
          </a:stretch>
        </p:blipFill>
        <p:spPr>
          <a:xfrm>
            <a:off x="5196630" y="1813002"/>
            <a:ext cx="3231839" cy="3231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71;p14"/>
          <p:cNvSpPr txBox="1"/>
          <p:nvPr>
            <p:ph type="title"/>
          </p:nvPr>
        </p:nvSpPr>
        <p:spPr>
          <a:xfrm>
            <a:off x="311699" y="1925258"/>
            <a:ext cx="8520602" cy="3007501"/>
          </a:xfrm>
          <a:prstGeom prst="rect">
            <a:avLst/>
          </a:prstGeom>
        </p:spPr>
        <p:txBody>
          <a:bodyPr anchor="ctr"/>
          <a:lstStyle/>
          <a:p>
            <a:pPr algn="ctr">
              <a:defRPr sz="4200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HTML</a:t>
            </a:r>
          </a:p>
          <a:p>
            <a:pPr algn="ctr">
              <a:defRPr sz="4200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Main Concepts</a:t>
            </a:r>
          </a:p>
        </p:txBody>
      </p:sp>
      <p:pic>
        <p:nvPicPr>
          <p:cNvPr id="200" name="Google Shape;72;p14" descr="Google Shape;7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"/>
          <p:cNvSpPr txBox="1"/>
          <p:nvPr/>
        </p:nvSpPr>
        <p:spPr>
          <a:xfrm>
            <a:off x="4635500" y="3467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202" name="Text"/>
          <p:cNvSpPr txBox="1"/>
          <p:nvPr/>
        </p:nvSpPr>
        <p:spPr>
          <a:xfrm>
            <a:off x="4762500" y="3594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203" name="Text"/>
          <p:cNvSpPr txBox="1"/>
          <p:nvPr/>
        </p:nvSpPr>
        <p:spPr>
          <a:xfrm>
            <a:off x="4889500" y="3721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Elements, Tags, Attributes</a:t>
            </a:r>
          </a:p>
        </p:txBody>
      </p:sp>
      <p:pic>
        <p:nvPicPr>
          <p:cNvPr id="206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08" name="MIUiq3E8d1lavdIdBFzPaNp9plmc0Izkmq_qP_D2Jh3bCiC9lALHmg-PY9alLqGpF0EFan1iSM-jF1aZQlMN_nx0D_tPZHok5fFKXhz1e5iSxgD8Oiyhh-Pa2pehEHbvbkDwAsDB_tQuFHdAYw.png" descr="MIUiq3E8d1lavdIdBFzPaNp9plmc0Izkmq_qP_D2Jh3bCiC9lALHmg-PY9alLqGpF0EFan1iSM-jF1aZQlMN_nx0D_tPZHok5fFKXhz1e5iSxgD8Oiyhh-Pa2pehEHbvbkDwAsDB_tQuFHdAY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0" y="1949450"/>
            <a:ext cx="8382000" cy="321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Elements, Tags, Attributes</a:t>
            </a:r>
          </a:p>
        </p:txBody>
      </p:sp>
      <p:pic>
        <p:nvPicPr>
          <p:cNvPr id="211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13" name="Pj48aA8XNgZbcaq7mf-k778xvgy3rUWUKvSwpR1tm-jwnqoSDHu6VwBB27XyxbZzhr1UciPszfECxpIEBfhLRrYRyxLejHldjF4d7Dcq5p9Z47OvxTurzl4wGe0v443TgS_ZgcLQ3nAfuKIBQw.png" descr="Pj48aA8XNgZbcaq7mf-k778xvgy3rUWUKvSwpR1tm-jwnqoSDHu6VwBB27XyxbZzhr1UciPszfECxpIEBfhLRrYRyxLejHldjF4d7Dcq5p9Z47OvxTurzl4wGe0v443TgS_ZgcLQ3nAfuKIBQ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588" y="1995005"/>
            <a:ext cx="8746824" cy="3446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HTML Page Structure</a:t>
            </a:r>
          </a:p>
        </p:txBody>
      </p:sp>
      <p:pic>
        <p:nvPicPr>
          <p:cNvPr id="216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18" name="1ep3Ch4gr5-gzw2cut7oIV4MWb_Le1mlBacwJXWoOrtk5s2YVb8F2mvkGKh4Z7kkVO8Ub-M-GZrn5A9bm3iRrgQPZRKtvjNhoTLYXUYxq4XSQvwfPwKnWfPbnN4eS-RquHUoA7ifNTRq4yn-aQ.png" descr="1ep3Ch4gr5-gzw2cut7oIV4MWb_Le1mlBacwJXWoOrtk5s2YVb8F2mvkGKh4Z7kkVO8Ub-M-GZrn5A9bm3iRrgQPZRKtvjNhoTLYXUYxq4XSQvwfPwKnWfPbnN4eS-RquHUoA7ifNTRq4yn-aQ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1485" y="1707225"/>
            <a:ext cx="6901030" cy="4223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Block vs Inline Elements</a:t>
            </a:r>
          </a:p>
        </p:txBody>
      </p:sp>
      <p:pic>
        <p:nvPicPr>
          <p:cNvPr id="221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23" name="p_RAciPV1gKACqlEAERCIyIELcEiJ3Mkejkqsf6Fei3qZpL3cwMLHmEHYklris0nDWPAm3kpxNJAQPwpvZGnMFR33uysgvgMGX-a6R_a1xy8-QQWjGN34dVMLSMREhX3dnaso4A-8NfoQGrGPg.png" descr="p_RAciPV1gKACqlEAERCIyIELcEiJ3Mkejkqsf6Fei3qZpL3cwMLHmEHYklris0nDWPAm3kpxNJAQPwpvZGnMFR33uysgvgMGX-a6R_a1xy8-QQWjGN34dVMLSMREhX3dnaso4A-8NfoQGrGP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750" y="2136980"/>
            <a:ext cx="7810500" cy="316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71;p14"/>
          <p:cNvSpPr txBox="1"/>
          <p:nvPr>
            <p:ph type="title"/>
          </p:nvPr>
        </p:nvSpPr>
        <p:spPr>
          <a:xfrm>
            <a:off x="311699" y="1925258"/>
            <a:ext cx="8520602" cy="3007501"/>
          </a:xfrm>
          <a:prstGeom prst="rect">
            <a:avLst/>
          </a:prstGeom>
        </p:spPr>
        <p:txBody>
          <a:bodyPr anchor="ctr"/>
          <a:lstStyle/>
          <a:p>
            <a:pPr algn="ctr">
              <a:defRPr sz="4200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HTML</a:t>
            </a:r>
          </a:p>
          <a:p>
            <a:pPr algn="ctr">
              <a:defRPr sz="4200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Common Used Tags</a:t>
            </a:r>
          </a:p>
        </p:txBody>
      </p:sp>
      <p:pic>
        <p:nvPicPr>
          <p:cNvPr id="226" name="Google Shape;72;p14" descr="Google Shape;7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"/>
          <p:cNvSpPr txBox="1"/>
          <p:nvPr/>
        </p:nvSpPr>
        <p:spPr>
          <a:xfrm>
            <a:off x="4635500" y="3467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228" name="Text"/>
          <p:cNvSpPr txBox="1"/>
          <p:nvPr/>
        </p:nvSpPr>
        <p:spPr>
          <a:xfrm>
            <a:off x="4762500" y="3594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229" name="Text"/>
          <p:cNvSpPr txBox="1"/>
          <p:nvPr/>
        </p:nvSpPr>
        <p:spPr>
          <a:xfrm>
            <a:off x="4889500" y="3721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Get what you need</a:t>
            </a:r>
          </a:p>
        </p:txBody>
      </p:sp>
      <p:pic>
        <p:nvPicPr>
          <p:cNvPr id="232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graphicFrame>
        <p:nvGraphicFramePr>
          <p:cNvPr id="234" name="Table"/>
          <p:cNvGraphicFramePr/>
          <p:nvPr/>
        </p:nvGraphicFramePr>
        <p:xfrm>
          <a:off x="909528" y="1746376"/>
          <a:ext cx="7337644" cy="35307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{CF821DB8-F4EB-4A41-A1BA-3FCAFE7338EE}</a:tableStyleId>
              </a:tblPr>
              <a:tblGrid>
                <a:gridCol w="3755218"/>
                <a:gridCol w="3569724"/>
              </a:tblGrid>
              <a:tr h="43816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900">
                          <a:sym typeface="Arial"/>
                        </a:rPr>
                        <a:t>Need</a:t>
                      </a:r>
                    </a:p>
                  </a:txBody>
                  <a:tcPr marL="0" marR="0" marT="0" marB="0" anchor="ctr" anchorCtr="0" horzOverflow="overflow">
                    <a:lnT w="25400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900">
                          <a:sym typeface="Arial"/>
                        </a:rPr>
                        <a:t>Use tag</a:t>
                      </a:r>
                    </a:p>
                  </a:txBody>
                  <a:tcPr marL="0" marR="0" marT="0" marB="0" anchor="ctr" anchorCtr="0" horzOverflow="overflow">
                    <a:lnT w="25400">
                      <a:solidFill>
                        <a:srgbClr val="000000"/>
                      </a:solidFill>
                    </a:lnT>
                  </a:tcPr>
                </a:tc>
              </a:tr>
              <a:tr h="4381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Heading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h1 -&gt; h6</a:t>
                      </a:r>
                    </a:p>
                  </a:txBody>
                  <a:tcPr marL="0" marR="0" marT="0" marB="0" anchor="ctr" anchorCtr="0" horzOverflow="overflow"/>
                </a:tc>
              </a:tr>
              <a:tr h="4381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Paragraph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p</a:t>
                      </a:r>
                    </a:p>
                  </a:txBody>
                  <a:tcPr marL="0" marR="0" marT="0" marB="0" anchor="ctr" anchorCtr="0" horzOverflow="overflow"/>
                </a:tc>
              </a:tr>
              <a:tr h="4381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A block of content (division)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div vs span</a:t>
                      </a:r>
                    </a:p>
                  </a:txBody>
                  <a:tcPr marL="0" marR="0" marT="0" marB="0" anchor="ctr" anchorCtr="0" horzOverflow="overflow"/>
                </a:tc>
              </a:tr>
              <a:tr h="4381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Image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img</a:t>
                      </a:r>
                    </a:p>
                  </a:txBody>
                  <a:tcPr marL="0" marR="0" marT="0" marB="0" anchor="ctr" anchorCtr="0" horzOverflow="overflow"/>
                </a:tc>
              </a:tr>
              <a:tr h="438167">
                <a:tc>
                  <a:txBody>
                    <a:bodyPr/>
                    <a:lstStyle/>
                    <a:p>
                      <a:pPr algn="l">
                        <a:defRPr sz="1900">
                          <a:sym typeface="Arial"/>
                        </a:defRPr>
                      </a:pPr>
                      <a:r>
                        <a:t>An </a:t>
                      </a:r>
                      <a:r>
                        <a:rPr b="1">
                          <a:solidFill>
                            <a:srgbClr val="BB261A"/>
                          </a:solidFill>
                        </a:rPr>
                        <a:t>u</a:t>
                      </a:r>
                      <a:r>
                        <a:t>n-ordered </a:t>
                      </a:r>
                      <a:r>
                        <a:rPr b="1">
                          <a:solidFill>
                            <a:srgbClr val="BB261A"/>
                          </a:solidFill>
                        </a:rPr>
                        <a:t>l</a:t>
                      </a:r>
                      <a:r>
                        <a:t>ist of items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ul, li</a:t>
                      </a:r>
                    </a:p>
                  </a:txBody>
                  <a:tcPr marL="0" marR="0" marT="0" marB="0" anchor="ctr" anchorCtr="0" horzOverflow="overflow"/>
                </a:tc>
              </a:tr>
              <a:tr h="438167">
                <a:tc>
                  <a:txBody>
                    <a:bodyPr/>
                    <a:lstStyle/>
                    <a:p>
                      <a:pPr algn="l">
                        <a:defRPr sz="1900">
                          <a:sym typeface="Arial"/>
                        </a:defRPr>
                      </a:pPr>
                      <a:r>
                        <a:t>An </a:t>
                      </a:r>
                      <a:r>
                        <a:rPr b="1">
                          <a:solidFill>
                            <a:srgbClr val="BB261A"/>
                          </a:solidFill>
                        </a:rPr>
                        <a:t>o</a:t>
                      </a:r>
                      <a:r>
                        <a:t>rdered </a:t>
                      </a:r>
                      <a:r>
                        <a:rPr b="1">
                          <a:solidFill>
                            <a:srgbClr val="BB261A"/>
                          </a:solidFill>
                        </a:rPr>
                        <a:t>l</a:t>
                      </a:r>
                      <a:r>
                        <a:t>ist of items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ol, li</a:t>
                      </a:r>
                    </a:p>
                  </a:txBody>
                  <a:tcPr marL="0" marR="0" marT="0" marB="0" anchor="ctr" anchorCtr="0" horzOverflow="overflow"/>
                </a:tc>
              </a:tr>
              <a:tr h="438167">
                <a:tc>
                  <a:txBody>
                    <a:bodyPr/>
                    <a:lstStyle/>
                    <a:p>
                      <a:pPr algn="l">
                        <a:defRPr sz="1900">
                          <a:sym typeface="Arial"/>
                        </a:defRPr>
                      </a:pPr>
                      <a:r>
                        <a:rPr>
                          <a:solidFill>
                            <a:srgbClr val="BB261A"/>
                          </a:solidFill>
                        </a:rPr>
                        <a:t>Pre</a:t>
                      </a:r>
                      <a:r>
                        <a:t>-formatted text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pre</a:t>
                      </a:r>
                    </a:p>
                  </a:txBody>
                  <a:tcPr marL="0" marR="0" marT="0" marB="0" anchor="ctr" anchorCtr="0" horzOverflow="overflow"/>
                </a:tc>
              </a:tr>
              <a:tr h="4381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Anchor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>
                          <a:sym typeface="Arial"/>
                        </a:rPr>
                        <a:t>a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Headings (block)</a:t>
            </a:r>
          </a:p>
        </p:txBody>
      </p:sp>
      <p:pic>
        <p:nvPicPr>
          <p:cNvPr id="237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39" name="p4_jQBNy3Sg-KBtsX5b8L7624mvRhCffjzTHaDcZVPi2Yw5ydTPm8HGKvD8tEpN2YdZYnCJTKzdI4MauOoj4q0ruWIuj5GxhfN0NyGF_9e68QQLHLygNMWILQyd2u5EoLoMfeIYYH1XTQ3kH9w.png" descr="p4_jQBNy3Sg-KBtsX5b8L7624mvRhCffjzTHaDcZVPi2Yw5ydTPm8HGKvD8tEpN2YdZYnCJTKzdI4MauOoj4q0ruWIuj5GxhfN0NyGF_9e68QQLHLygNMWILQyd2u5EoLoMfeIYYH1XTQ3kH9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412" y="1915202"/>
            <a:ext cx="8113176" cy="3605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Paragraph (block)</a:t>
            </a:r>
          </a:p>
        </p:txBody>
      </p:sp>
      <p:pic>
        <p:nvPicPr>
          <p:cNvPr id="242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44" name="Screen Shot 2018-12-23 at 9.47.25 AM.png" descr="Screen Shot 2018-12-23 at 9.47.2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64" y="2229952"/>
            <a:ext cx="8245672" cy="2976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Image (inline)</a:t>
            </a:r>
          </a:p>
        </p:txBody>
      </p:sp>
      <p:pic>
        <p:nvPicPr>
          <p:cNvPr id="247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49" name="Screen Shot 2018-12-23 at 10.02.30 AM.png" descr="Screen Shot 2018-12-23 at 10.02.3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396" y="1936720"/>
            <a:ext cx="8381208" cy="3562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71;p14"/>
          <p:cNvSpPr txBox="1"/>
          <p:nvPr>
            <p:ph type="title"/>
          </p:nvPr>
        </p:nvSpPr>
        <p:spPr>
          <a:xfrm>
            <a:off x="311699" y="1925258"/>
            <a:ext cx="8520602" cy="3007501"/>
          </a:xfrm>
          <a:prstGeom prst="rect">
            <a:avLst/>
          </a:prstGeom>
        </p:spPr>
        <p:txBody>
          <a:bodyPr anchor="ctr"/>
          <a:lstStyle/>
          <a:p>
            <a:pPr algn="ctr">
              <a:defRPr sz="4200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And YOU</a:t>
            </a:r>
          </a:p>
          <a:p>
            <a:pPr algn="ctr">
              <a:defRPr sz="4200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:)</a:t>
            </a:r>
          </a:p>
        </p:txBody>
      </p:sp>
      <p:pic>
        <p:nvPicPr>
          <p:cNvPr id="117" name="Google Shape;72;p14" descr="Google Shape;7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List (block)</a:t>
            </a:r>
          </a:p>
        </p:txBody>
      </p:sp>
      <p:pic>
        <p:nvPicPr>
          <p:cNvPr id="252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54" name="r-qPMLLjvzGusV0E1qaV90S4hSQjnT0xAUreJJ4hDZ7XXPd4Z1YYJ9upxqOiye9U7utrLK4HtU9YOUFSirAVEfACE6usJc5sT_3f7W6qfxIWQHfB0QzL6_jAF4DesJRQ7Wn6Sxqd2YlnlVybtA.png" descr="r-qPMLLjvzGusV0E1qaV90S4hSQjnT0xAUreJJ4hDZ7XXPd4Z1YYJ9upxqOiye9U7utrLK4HtU9YOUFSirAVEfACE6usJc5sT_3f7W6qfxIWQHfB0QzL6_jAF4DesJRQ7Wn6Sxqd2YlnlVybtA.png"/>
          <p:cNvPicPr>
            <a:picLocks noChangeAspect="1"/>
          </p:cNvPicPr>
          <p:nvPr/>
        </p:nvPicPr>
        <p:blipFill>
          <a:blip r:embed="rId3">
            <a:extLst/>
          </a:blip>
          <a:srcRect l="0" t="0" r="5237" b="0"/>
          <a:stretch>
            <a:fillRect/>
          </a:stretch>
        </p:blipFill>
        <p:spPr>
          <a:xfrm>
            <a:off x="445700" y="1684734"/>
            <a:ext cx="9010843" cy="348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List can be nested (block)</a:t>
            </a:r>
          </a:p>
        </p:txBody>
      </p:sp>
      <p:pic>
        <p:nvPicPr>
          <p:cNvPr id="257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59" name="6bEl70IjTsk8g_g5PbLPChqf4R1FYPDpgmXiu0e1iCFResgtVbRvESAXnjnAZwGl2PEGtHM9sbb7dnYc6P_aoHbz1UwxqUiRt15xx67Y3FPpBfgN8VzQHM6vNaGHb5Usp1ZxdS_vLXJxPsiV7g.png" descr="6bEl70IjTsk8g_g5PbLPChqf4R1FYPDpgmXiu0e1iCFResgtVbRvESAXnjnAZwGl2PEGtHM9sbb7dnYc6P_aoHbz1UwxqUiRt15xx67Y3FPpBfgN8VzQHM6vNaGHb5Usp1ZxdS_vLXJxPsiV7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287" y="2006111"/>
            <a:ext cx="9978923" cy="3424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Division (block) vs span (inline)</a:t>
            </a:r>
          </a:p>
        </p:txBody>
      </p:sp>
      <p:pic>
        <p:nvPicPr>
          <p:cNvPr id="262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64" name="RsqTi6waGspMMak0l-leVNE-IWoORafTmTt1d5bhNBMcPlWpZH1wNBRt1xcqNBK8cggZ_BgIok99p1wv-I4N_07h4D-yrhunx8XrP-YLXbuOjhSyNzrM-YneE5NpePepQvAVKvGtZjjV9irIng.png" descr="RsqTi6waGspMMak0l-leVNE-IWoORafTmTt1d5bhNBMcPlWpZH1wNBRt1xcqNBK8cggZ_BgIok99p1wv-I4N_07h4D-yrhunx8XrP-YLXbuOjhSyNzrM-YneE5NpePepQvAVKvGtZjjV9ir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509" y="1831473"/>
            <a:ext cx="8200982" cy="368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Pre-formatted text (block)</a:t>
            </a:r>
          </a:p>
        </p:txBody>
      </p:sp>
      <p:pic>
        <p:nvPicPr>
          <p:cNvPr id="267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69" name="u_juBkRHkW0oJyelHS3P-isVifJWKHxl_jyza5UCbLC147Nv_zGLjoAHf5h1hEP4z_xq4iYGrSvZ4Sy5osJJPnku3elXQdyDpysStChsK5Zh-rmT0sQMmMosIn_2U5MSAlJcfOKuuwUOHQSR0w.png" descr="u_juBkRHkW0oJyelHS3P-isVifJWKHxl_jyza5UCbLC147Nv_zGLjoAHf5h1hEP4z_xq4iYGrSvZ4Sy5osJJPnku3elXQdyDpysStChsK5Zh-rmT0sQMmMosIn_2U5MSAlJcfOKuuwUOHQSR0w.png"/>
          <p:cNvPicPr>
            <a:picLocks noChangeAspect="1"/>
          </p:cNvPicPr>
          <p:nvPr/>
        </p:nvPicPr>
        <p:blipFill>
          <a:blip r:embed="rId3">
            <a:extLst/>
          </a:blip>
          <a:srcRect l="0" t="0" r="17591" b="0"/>
          <a:stretch>
            <a:fillRect/>
          </a:stretch>
        </p:blipFill>
        <p:spPr>
          <a:xfrm>
            <a:off x="998140" y="1762254"/>
            <a:ext cx="7147597" cy="3758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Block vs Inline Elements</a:t>
            </a:r>
          </a:p>
        </p:txBody>
      </p:sp>
      <p:pic>
        <p:nvPicPr>
          <p:cNvPr id="272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ext"/>
          <p:cNvSpPr txBox="1"/>
          <p:nvPr/>
        </p:nvSpPr>
        <p:spPr>
          <a:xfrm>
            <a:off x="4508500" y="3340100"/>
            <a:ext cx="127000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274" name="nz8mm8cZ4MyfFeavkeQCEEyEd8ihLas8IXcbOaK4xlujnE5mjOl8Y6trykDjhFLOM-_gIpGF7w5xBeFW5svDmvac4COGe7G1nRRnznVAeI72-TElZGZfns7qx2Xhpl0tMerVeUm5hc7xu0qEig.jpg" descr="nz8mm8cZ4MyfFeavkeQCEEyEd8ihLas8IXcbOaK4xlujnE5mjOl8Y6trykDjhFLOM-_gIpGF7w5xBeFW5svDmvac4COGe7G1nRRnznVAeI72-TElZGZfns7qx2Xhpl0tMerVeUm5hc7xu0qEi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37" y="1943563"/>
            <a:ext cx="7591726" cy="3549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30;p22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Sample HTML</a:t>
            </a:r>
          </a:p>
        </p:txBody>
      </p:sp>
      <p:pic>
        <p:nvPicPr>
          <p:cNvPr id="277" name="Google Shape;132;p22" descr="Google Shape;13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25" y="2368735"/>
            <a:ext cx="8820150" cy="315277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9" name="Rectangle 3"/>
          <p:cNvSpPr/>
          <p:nvPr/>
        </p:nvSpPr>
        <p:spPr>
          <a:xfrm>
            <a:off x="6243134" y="1914749"/>
            <a:ext cx="824097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>
                <a:solidFill>
                  <a:srgbClr val="C00000"/>
                </a:solidFill>
                <a:effectLst>
                  <a:outerShdw sx="100000" sy="100000" kx="0" ky="0" algn="b" rotWithShape="0" blurRad="38100" dist="1905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280" name="Rectangle 9"/>
          <p:cNvSpPr/>
          <p:nvPr/>
        </p:nvSpPr>
        <p:spPr>
          <a:xfrm>
            <a:off x="1543722" y="1914749"/>
            <a:ext cx="1463934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>
                <a:solidFill>
                  <a:srgbClr val="C00000"/>
                </a:solidFill>
                <a:effectLst>
                  <a:outerShdw sx="100000" sy="100000" kx="0" ky="0" algn="b" rotWithShape="0" blurRad="38100" dist="1905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HTML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137;p23" descr="Google Shape;137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Google Shape;138;p23" descr="Google Shape;13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434" y="773288"/>
            <a:ext cx="8201126" cy="4671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143;p24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286" name="Google Shape;144;p24"/>
          <p:cNvSpPr txBox="1"/>
          <p:nvPr>
            <p:ph type="body" idx="1"/>
          </p:nvPr>
        </p:nvSpPr>
        <p:spPr>
          <a:xfrm>
            <a:off x="311699" y="1633633"/>
            <a:ext cx="8520602" cy="41217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Alright, what did we learn today?</a:t>
            </a:r>
          </a:p>
          <a:p>
            <a:pPr marL="0" indent="0">
              <a:buSzTx/>
              <a:buNone/>
            </a:pPr>
            <a:endParaRPr>
              <a:solidFill>
                <a:srgbClr val="C00000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Web Overview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Setting goals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Labs &amp; Assignments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Introduction to HTML</a:t>
            </a:r>
          </a:p>
        </p:txBody>
      </p:sp>
      <p:pic>
        <p:nvPicPr>
          <p:cNvPr id="287" name="Google Shape;145;p24" descr="Google Shape;14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Google Shape;146;p24" descr="Google Shape;14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0928" y="1423863"/>
            <a:ext cx="4010275" cy="4010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6" grpId="1"/>
      <p:bldP build="whole" bldLvl="1" animBg="1" rev="0" advAuto="0" spid="288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151;p25" descr="Google Shape;151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393" y="396637"/>
            <a:ext cx="7567218" cy="6064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Google Shape;152;p25" descr="Google Shape;152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157;p26" descr="Google Shape;157;p26"/>
          <p:cNvPicPr>
            <a:picLocks noChangeAspect="1"/>
          </p:cNvPicPr>
          <p:nvPr/>
        </p:nvPicPr>
        <p:blipFill>
          <a:blip r:embed="rId2">
            <a:extLst/>
          </a:blip>
          <a:srcRect l="0" t="4128" r="0" b="4127"/>
          <a:stretch>
            <a:fillRect/>
          </a:stretch>
        </p:blipFill>
        <p:spPr>
          <a:xfrm>
            <a:off x="1366051" y="1589227"/>
            <a:ext cx="6411899" cy="513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Google Shape;158;p26" descr="Google Shape;158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Google Shape;159;p26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/>
          <a:p>
            <a:pPr algn="ctr" defTabSz="676655">
              <a:defRPr sz="2664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Thank You </a:t>
            </a:r>
            <a:br/>
            <a:r>
              <a:t>And see you ;)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72;p14" descr="Google Shape;7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oal_setting.jpg" descr="goal_settin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232011"/>
            <a:ext cx="9144001" cy="514099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Google Shape;71;p14"/>
          <p:cNvSpPr txBox="1"/>
          <p:nvPr>
            <p:ph type="title"/>
          </p:nvPr>
        </p:nvSpPr>
        <p:spPr>
          <a:xfrm>
            <a:off x="311699" y="130350"/>
            <a:ext cx="8520602" cy="1344674"/>
          </a:xfrm>
          <a:prstGeom prst="rect">
            <a:avLst/>
          </a:prstGeom>
        </p:spPr>
        <p:txBody>
          <a:bodyPr anchor="ctr"/>
          <a:lstStyle>
            <a:lvl1pPr algn="ctr">
              <a:defRPr sz="4200"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Let’s set your goal!!!</a:t>
            </a:r>
          </a:p>
        </p:txBody>
      </p:sp>
      <p:sp>
        <p:nvSpPr>
          <p:cNvPr id="122" name="Text"/>
          <p:cNvSpPr txBox="1"/>
          <p:nvPr/>
        </p:nvSpPr>
        <p:spPr>
          <a:xfrm>
            <a:off x="4402608" y="3330308"/>
            <a:ext cx="338784" cy="197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/>
          </a:p>
        </p:txBody>
      </p:sp>
      <p:sp>
        <p:nvSpPr>
          <p:cNvPr id="123" name="https://financesonline.com/tips-writing-goals-increase-productivity-work/"/>
          <p:cNvSpPr txBox="1"/>
          <p:nvPr/>
        </p:nvSpPr>
        <p:spPr>
          <a:xfrm>
            <a:off x="1759266" y="6451609"/>
            <a:ext cx="524877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>
                <a:solidFill>
                  <a:srgbClr val="A7A7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https://financesonline.com/tips-writing-goals-increase-productivity-work/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72;p14" descr="Google Shape;72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haring.jpeg" descr="Sharing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54504" y="0"/>
            <a:ext cx="10453008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72;p14" descr="Google Shape;72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teamup.jpg" descr="teamup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63;p13"/>
          <p:cNvSpPr txBox="1"/>
          <p:nvPr>
            <p:ph type="body" sz="half" idx="1"/>
          </p:nvPr>
        </p:nvSpPr>
        <p:spPr>
          <a:xfrm>
            <a:off x="4939500" y="965599"/>
            <a:ext cx="3837000" cy="4926902"/>
          </a:xfrm>
          <a:prstGeom prst="rect">
            <a:avLst/>
          </a:prstGeom>
        </p:spPr>
        <p:txBody>
          <a:bodyPr anchor="ctr"/>
          <a:lstStyle/>
          <a:p>
            <a:pPr marL="457200" indent="-342900" algn="l">
              <a:lnSpc>
                <a:spcPct val="150000"/>
              </a:lnSpc>
              <a:buClr>
                <a:srgbClr val="FFFFFF"/>
              </a:buClr>
              <a:buSzPts val="1800"/>
              <a:buFont typeface="Open Sans Regular"/>
              <a:buChar char="●"/>
              <a:defRPr sz="180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Web Overview</a:t>
            </a:r>
          </a:p>
          <a:p>
            <a:pPr marL="457200" indent="-342900" algn="l">
              <a:lnSpc>
                <a:spcPct val="150000"/>
              </a:lnSpc>
              <a:buClr>
                <a:srgbClr val="FFFFFF"/>
              </a:buClr>
              <a:buSzPts val="1800"/>
              <a:buFont typeface="Open Sans Regular"/>
              <a:buChar char="●"/>
              <a:defRPr sz="180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How we learn</a:t>
            </a:r>
          </a:p>
          <a:p>
            <a:pPr marL="457200" indent="-342900" algn="l">
              <a:lnSpc>
                <a:spcPct val="150000"/>
              </a:lnSpc>
              <a:buClr>
                <a:srgbClr val="FFFFFF"/>
              </a:buClr>
              <a:buSzPts val="1800"/>
              <a:buFont typeface="Open Sans Regular"/>
              <a:buChar char="●"/>
              <a:defRPr sz="180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Web Overview</a:t>
            </a:r>
          </a:p>
          <a:p>
            <a:pPr marL="457200" indent="-342900" algn="l">
              <a:lnSpc>
                <a:spcPct val="150000"/>
              </a:lnSpc>
              <a:buClr>
                <a:srgbClr val="FFFFFF"/>
              </a:buClr>
              <a:buSzPts val="1800"/>
              <a:buFont typeface="Open Sans Regular"/>
              <a:buChar char="●"/>
              <a:defRPr sz="180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Introduction to HTML</a:t>
            </a:r>
          </a:p>
          <a:p>
            <a:pPr marL="457200" indent="-342900" algn="l">
              <a:lnSpc>
                <a:spcPct val="150000"/>
              </a:lnSpc>
              <a:buClr>
                <a:srgbClr val="FFFFFF"/>
              </a:buClr>
              <a:buSzPts val="1800"/>
              <a:buFont typeface="Open Sans Regular"/>
              <a:buChar char="●"/>
              <a:defRPr sz="180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Lab: Simple profile page</a:t>
            </a:r>
          </a:p>
          <a:p>
            <a:pPr marL="457200" indent="-342900" algn="l">
              <a:lnSpc>
                <a:spcPct val="150000"/>
              </a:lnSpc>
              <a:buClr>
                <a:srgbClr val="FFFFFF"/>
              </a:buClr>
              <a:buSzPts val="1800"/>
              <a:buFont typeface="Open Sans Regular"/>
              <a:buChar char="●"/>
              <a:defRPr sz="180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Q &amp; A</a:t>
            </a:r>
          </a:p>
        </p:txBody>
      </p:sp>
      <p:sp>
        <p:nvSpPr>
          <p:cNvPr id="136" name="Google Shape;64;p1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r>
              <a:t>Agenda</a:t>
            </a:r>
          </a:p>
        </p:txBody>
      </p:sp>
      <p:pic>
        <p:nvPicPr>
          <p:cNvPr id="137" name="Google Shape;65;p13" descr="Google Shape;65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43;p24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How we learn</a:t>
            </a:r>
          </a:p>
        </p:txBody>
      </p:sp>
      <p:sp>
        <p:nvSpPr>
          <p:cNvPr id="140" name="Google Shape;144;p24"/>
          <p:cNvSpPr txBox="1"/>
          <p:nvPr>
            <p:ph type="body" idx="1"/>
          </p:nvPr>
        </p:nvSpPr>
        <p:spPr>
          <a:xfrm>
            <a:off x="311699" y="1633633"/>
            <a:ext cx="8520602" cy="4121701"/>
          </a:xfrm>
          <a:prstGeom prst="rect">
            <a:avLst/>
          </a:prstGeom>
        </p:spPr>
        <p:txBody>
          <a:bodyPr/>
          <a:lstStyle/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10 working sessions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Labs on class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Weekly assignment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Final project presentation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Mid-term checkpoint</a:t>
            </a:r>
          </a:p>
        </p:txBody>
      </p:sp>
      <p:pic>
        <p:nvPicPr>
          <p:cNvPr id="141" name="Google Shape;145;p24" descr="Google Shape;14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146;p24" descr="Google Shape;14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0492" y="1423863"/>
            <a:ext cx="4010275" cy="4010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0" grpId="1"/>
      <p:bldP build="whole" bldLvl="1" animBg="1" rev="0" advAuto="0" spid="14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3;p24"/>
          <p:cNvSpPr txBox="1"/>
          <p:nvPr>
            <p:ph type="title"/>
          </p:nvPr>
        </p:nvSpPr>
        <p:spPr>
          <a:xfrm>
            <a:off x="311699" y="421233"/>
            <a:ext cx="8520602" cy="11085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How to win this course</a:t>
            </a:r>
          </a:p>
        </p:txBody>
      </p:sp>
      <p:sp>
        <p:nvSpPr>
          <p:cNvPr id="145" name="Google Shape;144;p24"/>
          <p:cNvSpPr txBox="1"/>
          <p:nvPr>
            <p:ph type="body" idx="1"/>
          </p:nvPr>
        </p:nvSpPr>
        <p:spPr>
          <a:xfrm>
            <a:off x="311699" y="1633633"/>
            <a:ext cx="8520602" cy="4121701"/>
          </a:xfrm>
          <a:prstGeom prst="rect">
            <a:avLst/>
          </a:prstGeom>
        </p:spPr>
        <p:txBody>
          <a:bodyPr/>
          <a:lstStyle/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Come earlier 5-10m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Ask questions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Do homework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Read more tutorials</a:t>
            </a:r>
          </a:p>
          <a:p>
            <a:pPr indent="-381000">
              <a:lnSpc>
                <a:spcPct val="150000"/>
              </a:lnSpc>
              <a:buSzPts val="2400"/>
              <a:buFont typeface="Open Sans Regular"/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Attend 12/12 sessions &lt;3</a:t>
            </a:r>
          </a:p>
        </p:txBody>
      </p:sp>
      <p:pic>
        <p:nvPicPr>
          <p:cNvPr id="146" name="Google Shape;145;p24" descr="Google Shape;14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15" y="5906527"/>
            <a:ext cx="960566" cy="43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Google Shape;146;p24" descr="Google Shape;14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0492" y="1423863"/>
            <a:ext cx="4010275" cy="4010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5" grpId="1"/>
      <p:bldP build="whole" bldLvl="1" animBg="1" rev="0" advAuto="0" spid="147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0000FF"/>
      </a:hlink>
      <a:folHlink>
        <a:srgbClr val="FF00FF"/>
      </a:folHlink>
    </a:clrScheme>
    <a:fontScheme name="Lux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Lux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0000FF"/>
      </a:hlink>
      <a:folHlink>
        <a:srgbClr val="FF00FF"/>
      </a:folHlink>
    </a:clrScheme>
    <a:fontScheme name="Lux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Lux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